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9F0FE-C1CD-29DA-7955-AED900F0EA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5DC254-F657-58CB-C687-CE1267FA7C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F4E4F8-46BC-6AD3-75DB-AB2C3FE9BC8A}"/>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5" name="Footer Placeholder 4">
            <a:extLst>
              <a:ext uri="{FF2B5EF4-FFF2-40B4-BE49-F238E27FC236}">
                <a16:creationId xmlns:a16="http://schemas.microsoft.com/office/drawing/2014/main" id="{301EED2C-0DA0-DC20-345F-B70EC59BB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20E11E-2E80-15C5-3EC3-1F72042205D4}"/>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400527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C0AB-2FB2-BC89-8D9E-2F9850468E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6A8210-ABC2-16D1-D8B5-074683560C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18EFB7-68E7-E64A-F519-6B82DCCD059E}"/>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5" name="Footer Placeholder 4">
            <a:extLst>
              <a:ext uri="{FF2B5EF4-FFF2-40B4-BE49-F238E27FC236}">
                <a16:creationId xmlns:a16="http://schemas.microsoft.com/office/drawing/2014/main" id="{6CEC2DA0-2918-EADE-5FAA-4988E1CF8A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F6D36-353C-4440-C9A5-5C02C2EDB910}"/>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113066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008B6E-785B-E03C-3603-DEF1035D93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B4DA09-9D35-58E0-9A41-1A4DB63DCD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6FE05-2F85-D903-B665-B3E6F704CA81}"/>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5" name="Footer Placeholder 4">
            <a:extLst>
              <a:ext uri="{FF2B5EF4-FFF2-40B4-BE49-F238E27FC236}">
                <a16:creationId xmlns:a16="http://schemas.microsoft.com/office/drawing/2014/main" id="{49C9F81F-5E46-CB98-2F9F-7F8FFF3E68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09737-F929-CB77-432E-A2B3C1FD1FDC}"/>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148695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52FF5-35F7-DC55-AEA9-59BF885688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B975DA-D5F6-05FB-0D1D-2C236C40A1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3BED7-4BEF-049D-D8C7-D4355BB30088}"/>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5" name="Footer Placeholder 4">
            <a:extLst>
              <a:ext uri="{FF2B5EF4-FFF2-40B4-BE49-F238E27FC236}">
                <a16:creationId xmlns:a16="http://schemas.microsoft.com/office/drawing/2014/main" id="{CC649BC7-A07C-0442-148B-69EE67364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7E85A6-E40E-832A-8B92-1CAEC90BE48B}"/>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47096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A491E-D3EE-8E33-4B47-C9F0A5DC52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978A95-6F67-E1C5-EE0B-B6DAE60A429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698D1-D613-00CB-7C6E-0B4A5E5D7682}"/>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5" name="Footer Placeholder 4">
            <a:extLst>
              <a:ext uri="{FF2B5EF4-FFF2-40B4-BE49-F238E27FC236}">
                <a16:creationId xmlns:a16="http://schemas.microsoft.com/office/drawing/2014/main" id="{5D6FA5AF-39EB-278B-9548-8C452475FA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E6BC11-532C-D048-FED3-DD904F9B63EF}"/>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309574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77F9-5E1B-B2F8-89B8-F4B473C754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D5D3BB-FCC6-F11F-C35E-7DD86B971A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E592AD-0352-E8E8-C5C9-CB2E27F171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CC0923-967E-2B87-DC72-6E0F9128C203}"/>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6" name="Footer Placeholder 5">
            <a:extLst>
              <a:ext uri="{FF2B5EF4-FFF2-40B4-BE49-F238E27FC236}">
                <a16:creationId xmlns:a16="http://schemas.microsoft.com/office/drawing/2014/main" id="{EC1A6ABC-A43E-F122-AB0E-B77B5007C0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5214E7-0ECE-1603-1D62-46C8D80E4F6F}"/>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848364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F0F44-3442-408E-C4A0-3817BE53D2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F17A3C-3009-BC51-00E7-08940B4F1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114AA-991D-2E3B-5120-64BC18B7A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F422FA-D994-8487-08E9-66127E3651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CD6458-B5F8-F806-7E9F-6C63ADA050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DF4B03-43E3-C038-5A41-8BD1595BB929}"/>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8" name="Footer Placeholder 7">
            <a:extLst>
              <a:ext uri="{FF2B5EF4-FFF2-40B4-BE49-F238E27FC236}">
                <a16:creationId xmlns:a16="http://schemas.microsoft.com/office/drawing/2014/main" id="{3AAD7FDB-25D9-A371-5158-B115D25B01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08DC0C-D42F-F087-6407-55854B4FE685}"/>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2127268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F1673-C99B-27F8-E173-8B1AEF3E93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D48AC3-64A3-E491-86FC-E3834A3A155A}"/>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4" name="Footer Placeholder 3">
            <a:extLst>
              <a:ext uri="{FF2B5EF4-FFF2-40B4-BE49-F238E27FC236}">
                <a16:creationId xmlns:a16="http://schemas.microsoft.com/office/drawing/2014/main" id="{6573D9B3-5884-CED8-97B4-D6D6E4DC4D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E599D7-781E-CD8E-E965-93DD13D7048B}"/>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393544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ABCFB2-BD21-6670-49D2-A695E9D5D21E}"/>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3" name="Footer Placeholder 2">
            <a:extLst>
              <a:ext uri="{FF2B5EF4-FFF2-40B4-BE49-F238E27FC236}">
                <a16:creationId xmlns:a16="http://schemas.microsoft.com/office/drawing/2014/main" id="{425E2587-34C4-5DA2-4A67-856200C462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C902AA-C26C-EE4F-8965-140C87105810}"/>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222730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FAAC-3550-8B7E-3776-24873B0153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4C61D0-238B-A964-08C3-59CF789A8A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5D5410-CC9E-B38A-E8F1-08FCA8BA1D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4770DF-B8A2-E530-FE8E-54BC65D59D78}"/>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6" name="Footer Placeholder 5">
            <a:extLst>
              <a:ext uri="{FF2B5EF4-FFF2-40B4-BE49-F238E27FC236}">
                <a16:creationId xmlns:a16="http://schemas.microsoft.com/office/drawing/2014/main" id="{A1D84BFC-3B15-6FAF-8A55-DD33441CE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F6D04E-E819-0ABD-9CAA-405FD656E7FF}"/>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64245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71154-C8C2-278A-73AC-63420F8774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6D50AD-BFA7-581B-8D7A-9D613A5BC7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BADF8E-C440-BB44-2436-25618962C1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6A7612-3175-FD07-869D-5C16CFDBB987}"/>
              </a:ext>
            </a:extLst>
          </p:cNvPr>
          <p:cNvSpPr>
            <a:spLocks noGrp="1"/>
          </p:cNvSpPr>
          <p:nvPr>
            <p:ph type="dt" sz="half" idx="10"/>
          </p:nvPr>
        </p:nvSpPr>
        <p:spPr/>
        <p:txBody>
          <a:bodyPr/>
          <a:lstStyle/>
          <a:p>
            <a:fld id="{9E712086-515B-473E-AEB5-CFFA2CBFCC40}" type="datetimeFigureOut">
              <a:rPr lang="en-US" smtClean="0"/>
              <a:t>4/4/2024</a:t>
            </a:fld>
            <a:endParaRPr lang="en-US"/>
          </a:p>
        </p:txBody>
      </p:sp>
      <p:sp>
        <p:nvSpPr>
          <p:cNvPr id="6" name="Footer Placeholder 5">
            <a:extLst>
              <a:ext uri="{FF2B5EF4-FFF2-40B4-BE49-F238E27FC236}">
                <a16:creationId xmlns:a16="http://schemas.microsoft.com/office/drawing/2014/main" id="{68E363A7-B196-8D7F-12E8-2CE5FF1082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2ACECA-FD83-C97B-ABA6-D1374B2396A9}"/>
              </a:ext>
            </a:extLst>
          </p:cNvPr>
          <p:cNvSpPr>
            <a:spLocks noGrp="1"/>
          </p:cNvSpPr>
          <p:nvPr>
            <p:ph type="sldNum" sz="quarter" idx="12"/>
          </p:nvPr>
        </p:nvSpPr>
        <p:spPr/>
        <p:txBody>
          <a:bodyPr/>
          <a:lstStyle/>
          <a:p>
            <a:fld id="{47334A09-A204-4BEC-9E36-17C62A18065F}" type="slidenum">
              <a:rPr lang="en-US" smtClean="0"/>
              <a:t>‹#›</a:t>
            </a:fld>
            <a:endParaRPr lang="en-US"/>
          </a:p>
        </p:txBody>
      </p:sp>
    </p:spTree>
    <p:extLst>
      <p:ext uri="{BB962C8B-B14F-4D97-AF65-F5344CB8AC3E}">
        <p14:creationId xmlns:p14="http://schemas.microsoft.com/office/powerpoint/2010/main" val="423835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532061-4A88-0654-3D4C-042283493E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8B82A8-B5F8-1229-427D-A1C698AAC0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857C9-B8D9-1636-84F6-4ED6B86A4F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712086-515B-473E-AEB5-CFFA2CBFCC40}" type="datetimeFigureOut">
              <a:rPr lang="en-US" smtClean="0"/>
              <a:t>4/4/2024</a:t>
            </a:fld>
            <a:endParaRPr lang="en-US"/>
          </a:p>
        </p:txBody>
      </p:sp>
      <p:sp>
        <p:nvSpPr>
          <p:cNvPr id="5" name="Footer Placeholder 4">
            <a:extLst>
              <a:ext uri="{FF2B5EF4-FFF2-40B4-BE49-F238E27FC236}">
                <a16:creationId xmlns:a16="http://schemas.microsoft.com/office/drawing/2014/main" id="{B18D7D61-194B-D7B9-FE62-F534B146EA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3B321B3-AF1B-566B-88EB-1FCB56334A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334A09-A204-4BEC-9E36-17C62A18065F}" type="slidenum">
              <a:rPr lang="en-US" smtClean="0"/>
              <a:t>‹#›</a:t>
            </a:fld>
            <a:endParaRPr lang="en-US"/>
          </a:p>
        </p:txBody>
      </p:sp>
    </p:spTree>
    <p:extLst>
      <p:ext uri="{BB962C8B-B14F-4D97-AF65-F5344CB8AC3E}">
        <p14:creationId xmlns:p14="http://schemas.microsoft.com/office/powerpoint/2010/main" val="182580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barker-ny.safeschools.com/training/h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google.com/forms/d/e/1FAIpQLSdlpnrLgQeXK8F_fc-i6CLOXksVZemUGaWHnSWOIuycyVz-fA/viewform?usp=sf_lin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A5003-6C53-7094-B5D9-159ACDA8AA06}"/>
              </a:ext>
            </a:extLst>
          </p:cNvPr>
          <p:cNvSpPr>
            <a:spLocks noGrp="1"/>
          </p:cNvSpPr>
          <p:nvPr>
            <p:ph type="ctrTitle"/>
          </p:nvPr>
        </p:nvSpPr>
        <p:spPr/>
        <p:txBody>
          <a:bodyPr/>
          <a:lstStyle/>
          <a:p>
            <a:r>
              <a:rPr lang="en-US" dirty="0"/>
              <a:t>Barker CSD Workplace Violence Training Program</a:t>
            </a:r>
          </a:p>
        </p:txBody>
      </p:sp>
    </p:spTree>
    <p:extLst>
      <p:ext uri="{BB962C8B-B14F-4D97-AF65-F5344CB8AC3E}">
        <p14:creationId xmlns:p14="http://schemas.microsoft.com/office/powerpoint/2010/main" val="786888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7DFB-6A3D-E5D2-09BD-CE5DD9893732}"/>
              </a:ext>
            </a:extLst>
          </p:cNvPr>
          <p:cNvSpPr>
            <a:spLocks noGrp="1"/>
          </p:cNvSpPr>
          <p:nvPr>
            <p:ph type="title"/>
          </p:nvPr>
        </p:nvSpPr>
        <p:spPr/>
        <p:txBody>
          <a:bodyPr/>
          <a:lstStyle/>
          <a:p>
            <a:r>
              <a:rPr lang="en-US" dirty="0"/>
              <a:t>Requirements of Training</a:t>
            </a:r>
          </a:p>
        </p:txBody>
      </p:sp>
      <p:sp>
        <p:nvSpPr>
          <p:cNvPr id="3" name="Content Placeholder 2">
            <a:extLst>
              <a:ext uri="{FF2B5EF4-FFF2-40B4-BE49-F238E27FC236}">
                <a16:creationId xmlns:a16="http://schemas.microsoft.com/office/drawing/2014/main" id="{E576392A-9096-9B8E-62BD-B7E0790EC8BC}"/>
              </a:ext>
            </a:extLst>
          </p:cNvPr>
          <p:cNvSpPr>
            <a:spLocks noGrp="1"/>
          </p:cNvSpPr>
          <p:nvPr>
            <p:ph idx="1"/>
          </p:nvPr>
        </p:nvSpPr>
        <p:spPr/>
        <p:txBody>
          <a:bodyPr>
            <a:normAutofit/>
          </a:bodyPr>
          <a:lstStyle/>
          <a:p>
            <a:pPr marL="0" indent="0">
              <a:buNone/>
            </a:pPr>
            <a:r>
              <a:rPr lang="en-US" dirty="0"/>
              <a:t>1.	All staff must watch the Workplace Violence: Awareness and 	Prevention course through Vector/</a:t>
            </a:r>
            <a:r>
              <a:rPr lang="en-US" dirty="0" err="1"/>
              <a:t>Safeschools</a:t>
            </a:r>
            <a:r>
              <a:rPr lang="en-US" dirty="0"/>
              <a:t> at:</a:t>
            </a:r>
          </a:p>
          <a:p>
            <a:pPr marL="0" indent="0">
              <a:buNone/>
            </a:pPr>
            <a:r>
              <a:rPr lang="en-US" dirty="0"/>
              <a:t>	</a:t>
            </a:r>
            <a:r>
              <a:rPr lang="en-US" sz="1800" u="sng" dirty="0">
                <a:solidFill>
                  <a:srgbClr val="000000"/>
                </a:solidFill>
                <a:effectLst/>
                <a:latin typeface="Verdana" panose="020B0604030504040204" pitchFamily="34" charset="0"/>
                <a:ea typeface="Times New Roman" panose="02020603050405020304" pitchFamily="18" charset="0"/>
                <a:cs typeface="Aptos" panose="020B0004020202020204" pitchFamily="34" charset="0"/>
                <a:hlinkClick r:id="rId2"/>
              </a:rPr>
              <a:t>https://barker-ny.safeschools.com/</a:t>
            </a:r>
            <a:r>
              <a:rPr lang="en-US" sz="1800" dirty="0">
                <a:solidFill>
                  <a:srgbClr val="000000"/>
                </a:solidFill>
                <a:effectLst/>
                <a:latin typeface="Verdana" panose="020B0604030504040204" pitchFamily="34" charset="0"/>
                <a:ea typeface="Times New Roman" panose="02020603050405020304" pitchFamily="18" charset="0"/>
                <a:cs typeface="Aptos" panose="020B0004020202020204" pitchFamily="34" charset="0"/>
              </a:rPr>
              <a:t> </a:t>
            </a:r>
            <a:endParaRPr lang="en-US" dirty="0"/>
          </a:p>
          <a:p>
            <a:endParaRPr lang="en-US" dirty="0"/>
          </a:p>
          <a:p>
            <a:pPr marL="514350" indent="-514350">
              <a:buAutoNum type="arabicPeriod" startAt="2"/>
            </a:pPr>
            <a:r>
              <a:rPr lang="en-US" dirty="0"/>
              <a:t>All staff must review the custom training which includes </a:t>
            </a:r>
            <a:r>
              <a:rPr lang="en-US"/>
              <a:t>a copy </a:t>
            </a:r>
            <a:r>
              <a:rPr lang="en-US" dirty="0"/>
              <a:t>of this </a:t>
            </a:r>
            <a:r>
              <a:rPr lang="en-US" dirty="0" err="1"/>
              <a:t>powerpoint</a:t>
            </a:r>
            <a:r>
              <a:rPr lang="en-US" dirty="0"/>
              <a:t> presentation and the full Workplace 	Violence Program, also at:</a:t>
            </a:r>
          </a:p>
          <a:p>
            <a:pPr marL="0" indent="0">
              <a:buNone/>
            </a:pPr>
            <a:r>
              <a:rPr lang="en-US" dirty="0"/>
              <a:t>	</a:t>
            </a:r>
            <a:r>
              <a:rPr lang="en-US" sz="1800" u="sng" dirty="0">
                <a:solidFill>
                  <a:srgbClr val="000000"/>
                </a:solidFill>
                <a:effectLst/>
                <a:latin typeface="Verdana" panose="020B0604030504040204" pitchFamily="34" charset="0"/>
                <a:ea typeface="Times New Roman" panose="02020603050405020304" pitchFamily="18" charset="0"/>
                <a:cs typeface="Aptos" panose="020B0004020202020204" pitchFamily="34" charset="0"/>
                <a:hlinkClick r:id="rId2"/>
              </a:rPr>
              <a:t>https://barker-ny.safeschools.com/</a:t>
            </a:r>
            <a:r>
              <a:rPr lang="en-US" sz="1800" dirty="0">
                <a:solidFill>
                  <a:srgbClr val="000000"/>
                </a:solidFill>
                <a:effectLst/>
                <a:latin typeface="Verdana" panose="020B0604030504040204" pitchFamily="34" charset="0"/>
                <a:ea typeface="Times New Roman" panose="02020603050405020304" pitchFamily="18" charset="0"/>
                <a:cs typeface="Aptos" panose="020B0004020202020204" pitchFamily="34" charset="0"/>
              </a:rPr>
              <a:t> </a:t>
            </a:r>
            <a:endParaRPr lang="en-US" sz="1800" dirty="0"/>
          </a:p>
        </p:txBody>
      </p:sp>
    </p:spTree>
    <p:extLst>
      <p:ext uri="{BB962C8B-B14F-4D97-AF65-F5344CB8AC3E}">
        <p14:creationId xmlns:p14="http://schemas.microsoft.com/office/powerpoint/2010/main" val="546172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F2C8A-BABD-5BBC-0935-73B478F7075A}"/>
              </a:ext>
            </a:extLst>
          </p:cNvPr>
          <p:cNvSpPr>
            <a:spLocks noGrp="1"/>
          </p:cNvSpPr>
          <p:nvPr>
            <p:ph type="title"/>
          </p:nvPr>
        </p:nvSpPr>
        <p:spPr/>
        <p:txBody>
          <a:bodyPr/>
          <a:lstStyle/>
          <a:p>
            <a:r>
              <a:rPr lang="en-US" dirty="0"/>
              <a:t>Requirements of Workplace Violence Prevention</a:t>
            </a:r>
          </a:p>
        </p:txBody>
      </p:sp>
      <p:sp>
        <p:nvSpPr>
          <p:cNvPr id="3" name="Content Placeholder 2">
            <a:extLst>
              <a:ext uri="{FF2B5EF4-FFF2-40B4-BE49-F238E27FC236}">
                <a16:creationId xmlns:a16="http://schemas.microsoft.com/office/drawing/2014/main" id="{4FB3B564-198A-18B7-2D3D-8045D15D1F7F}"/>
              </a:ext>
            </a:extLst>
          </p:cNvPr>
          <p:cNvSpPr>
            <a:spLocks noGrp="1"/>
          </p:cNvSpPr>
          <p:nvPr>
            <p:ph idx="1"/>
          </p:nvPr>
        </p:nvSpPr>
        <p:spPr/>
        <p:txBody>
          <a:bodyPr>
            <a:normAutofit fontScale="92500" lnSpcReduction="10000"/>
          </a:bodyPr>
          <a:lstStyle/>
          <a:p>
            <a:r>
              <a:rPr lang="en-US" dirty="0"/>
              <a:t>Create Policy (See Policy 6190 Workplace Violence Prevention)</a:t>
            </a:r>
          </a:p>
          <a:p>
            <a:r>
              <a:rPr lang="en-US" dirty="0"/>
              <a:t>Create Reporting Process (See Regulation 6190R Workplace Violence Prevention Program sent to all staff and included in the custom </a:t>
            </a:r>
            <a:r>
              <a:rPr lang="en-US" dirty="0" err="1"/>
              <a:t>safeschools</a:t>
            </a:r>
            <a:r>
              <a:rPr lang="en-US" dirty="0"/>
              <a:t> training program.)</a:t>
            </a:r>
          </a:p>
          <a:p>
            <a:r>
              <a:rPr lang="en-US" dirty="0"/>
              <a:t>Risk Assessment (See Regulation 6190R Workplace Violence Prevention Program sent to all staff and included in the custom </a:t>
            </a:r>
            <a:r>
              <a:rPr lang="en-US" dirty="0" err="1"/>
              <a:t>safeschools</a:t>
            </a:r>
            <a:r>
              <a:rPr lang="en-US" dirty="0"/>
              <a:t> training program.)</a:t>
            </a:r>
          </a:p>
          <a:p>
            <a:r>
              <a:rPr lang="en-US" dirty="0"/>
              <a:t>Create training program for all staff</a:t>
            </a:r>
          </a:p>
          <a:p>
            <a:r>
              <a:rPr lang="en-US" dirty="0"/>
              <a:t>Create review process (See Regulation 6190R Workplace Violence Prevention Program sent to all staff and included in the custom </a:t>
            </a:r>
            <a:r>
              <a:rPr lang="en-US" dirty="0" err="1"/>
              <a:t>safeschools</a:t>
            </a:r>
            <a:r>
              <a:rPr lang="en-US" dirty="0"/>
              <a:t> training program.)</a:t>
            </a:r>
          </a:p>
        </p:txBody>
      </p:sp>
    </p:spTree>
    <p:extLst>
      <p:ext uri="{BB962C8B-B14F-4D97-AF65-F5344CB8AC3E}">
        <p14:creationId xmlns:p14="http://schemas.microsoft.com/office/powerpoint/2010/main" val="227105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108F-5695-C10C-C090-4A76FA320815}"/>
              </a:ext>
            </a:extLst>
          </p:cNvPr>
          <p:cNvSpPr>
            <a:spLocks noGrp="1"/>
          </p:cNvSpPr>
          <p:nvPr>
            <p:ph type="title"/>
          </p:nvPr>
        </p:nvSpPr>
        <p:spPr/>
        <p:txBody>
          <a:bodyPr/>
          <a:lstStyle/>
          <a:p>
            <a:r>
              <a:rPr lang="en-US" dirty="0"/>
              <a:t>Reporting Process</a:t>
            </a:r>
          </a:p>
        </p:txBody>
      </p:sp>
      <p:sp>
        <p:nvSpPr>
          <p:cNvPr id="3" name="Content Placeholder 2">
            <a:extLst>
              <a:ext uri="{FF2B5EF4-FFF2-40B4-BE49-F238E27FC236}">
                <a16:creationId xmlns:a16="http://schemas.microsoft.com/office/drawing/2014/main" id="{30815DD5-8C1D-438B-2C20-5AF2B09DF5C2}"/>
              </a:ext>
            </a:extLst>
          </p:cNvPr>
          <p:cNvSpPr>
            <a:spLocks noGrp="1"/>
          </p:cNvSpPr>
          <p:nvPr>
            <p:ph idx="1"/>
          </p:nvPr>
        </p:nvSpPr>
        <p:spPr/>
        <p:txBody>
          <a:bodyPr>
            <a:normAutofit lnSpcReduction="10000"/>
          </a:bodyPr>
          <a:lstStyle/>
          <a:p>
            <a:r>
              <a:rPr lang="en-US" dirty="0"/>
              <a:t>Individuals who believe workplace violence to have occurred should submit a form reporting such activity.  These can be submitted electronically by completing the form found </a:t>
            </a:r>
            <a:r>
              <a:rPr lang="en-US" dirty="0">
                <a:hlinkClick r:id="rId2"/>
              </a:rPr>
              <a:t>here</a:t>
            </a:r>
            <a:r>
              <a:rPr lang="en-US" dirty="0"/>
              <a:t>. This form will automatically be emailed to Jacob Reimer, Coordinator of the Workplace Violence Prevention Program</a:t>
            </a:r>
          </a:p>
          <a:p>
            <a:r>
              <a:rPr lang="en-US" dirty="0"/>
              <a:t>If an individual does not want to submit the form electronically, they can also submit the report via hard copy by using the form found at the end of the regulation 6190R Workplace Violence Prevention Program.  The form should be emailed or hand delivered to Jacob Reimer, Coordinator of the Workplace Violence Prevention Program</a:t>
            </a:r>
          </a:p>
          <a:p>
            <a:pPr marL="457200" lvl="1" indent="0">
              <a:buNone/>
            </a:pPr>
            <a:endParaRPr lang="en-US" dirty="0"/>
          </a:p>
        </p:txBody>
      </p:sp>
    </p:spTree>
    <p:extLst>
      <p:ext uri="{BB962C8B-B14F-4D97-AF65-F5344CB8AC3E}">
        <p14:creationId xmlns:p14="http://schemas.microsoft.com/office/powerpoint/2010/main" val="6753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108F-5695-C10C-C090-4A76FA320815}"/>
              </a:ext>
            </a:extLst>
          </p:cNvPr>
          <p:cNvSpPr>
            <a:spLocks noGrp="1"/>
          </p:cNvSpPr>
          <p:nvPr>
            <p:ph type="title"/>
          </p:nvPr>
        </p:nvSpPr>
        <p:spPr/>
        <p:txBody>
          <a:bodyPr/>
          <a:lstStyle/>
          <a:p>
            <a:r>
              <a:rPr lang="en-US" dirty="0"/>
              <a:t>Reporting Process</a:t>
            </a:r>
          </a:p>
        </p:txBody>
      </p:sp>
      <p:sp>
        <p:nvSpPr>
          <p:cNvPr id="3" name="Content Placeholder 2">
            <a:extLst>
              <a:ext uri="{FF2B5EF4-FFF2-40B4-BE49-F238E27FC236}">
                <a16:creationId xmlns:a16="http://schemas.microsoft.com/office/drawing/2014/main" id="{30815DD5-8C1D-438B-2C20-5AF2B09DF5C2}"/>
              </a:ext>
            </a:extLst>
          </p:cNvPr>
          <p:cNvSpPr>
            <a:spLocks noGrp="1"/>
          </p:cNvSpPr>
          <p:nvPr>
            <p:ph idx="1"/>
          </p:nvPr>
        </p:nvSpPr>
        <p:spPr/>
        <p:txBody>
          <a:bodyPr>
            <a:normAutofit fontScale="92500" lnSpcReduction="20000"/>
          </a:bodyPr>
          <a:lstStyle/>
          <a:p>
            <a:pPr lvl="1"/>
            <a:r>
              <a:rPr lang="en-US" dirty="0"/>
              <a:t>Reports can be submitted by any person, even if it is not the alleged victim</a:t>
            </a:r>
          </a:p>
          <a:p>
            <a:pPr lvl="1"/>
            <a:endParaRPr lang="en-US" dirty="0"/>
          </a:p>
          <a:p>
            <a:pPr lvl="1"/>
            <a:r>
              <a:rPr lang="en-US" dirty="0"/>
              <a:t>Reports may be coordinated with one of the authorized employee representatives, as noted in Regulation 6190R</a:t>
            </a:r>
          </a:p>
          <a:p>
            <a:pPr marL="457200" lvl="1" indent="0">
              <a:buNone/>
            </a:pPr>
            <a:endParaRPr lang="en-US" dirty="0"/>
          </a:p>
          <a:p>
            <a:pPr lvl="1"/>
            <a:r>
              <a:rPr lang="en-US" dirty="0"/>
              <a:t>Please provide as much detail as possible as that will assist in investigating incidents.  However, staff may provide whatever information they wish in the reporting form as they are comfortable</a:t>
            </a:r>
          </a:p>
          <a:p>
            <a:pPr lvl="1"/>
            <a:endParaRPr lang="en-US" dirty="0"/>
          </a:p>
          <a:p>
            <a:pPr lvl="1"/>
            <a:r>
              <a:rPr lang="en-US" dirty="0"/>
              <a:t>Reports should be submitted as soon as possible following an incident so they may be investigated as timely as possible</a:t>
            </a:r>
          </a:p>
          <a:p>
            <a:pPr lvl="1"/>
            <a:endParaRPr lang="en-US" dirty="0"/>
          </a:p>
          <a:p>
            <a:pPr lvl="1"/>
            <a:r>
              <a:rPr lang="en-US" dirty="0"/>
              <a:t>Upon completion of the investigation, forms will be returned to the alleged victim unredacted as allowed by law</a:t>
            </a:r>
          </a:p>
        </p:txBody>
      </p:sp>
    </p:spTree>
    <p:extLst>
      <p:ext uri="{BB962C8B-B14F-4D97-AF65-F5344CB8AC3E}">
        <p14:creationId xmlns:p14="http://schemas.microsoft.com/office/powerpoint/2010/main" val="1155732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TotalTime>
  <Words>377</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Verdana</vt:lpstr>
      <vt:lpstr>Office Theme</vt:lpstr>
      <vt:lpstr>Barker CSD Workplace Violence Training Program</vt:lpstr>
      <vt:lpstr>Requirements of Training</vt:lpstr>
      <vt:lpstr>Requirements of Workplace Violence Prevention</vt:lpstr>
      <vt:lpstr>Reporting Process</vt:lpstr>
      <vt:lpstr>Reporting Process</vt:lpstr>
    </vt:vector>
  </TitlesOfParts>
  <Company>BARKER CENTRAL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Barker CSD Workplace Violence Training Program</dc:title>
  <dc:creator>Reimer, Jacob</dc:creator>
  <cp:lastModifiedBy>Eadie, Mary</cp:lastModifiedBy>
  <cp:revision>3</cp:revision>
  <dcterms:created xsi:type="dcterms:W3CDTF">2024-03-22T17:35:44Z</dcterms:created>
  <dcterms:modified xsi:type="dcterms:W3CDTF">2024-04-04T16:44:40Z</dcterms:modified>
</cp:coreProperties>
</file>